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3" r:id="rId4"/>
    <p:sldId id="264" r:id="rId5"/>
    <p:sldId id="265" r:id="rId6"/>
    <p:sldId id="266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>
      <p:cViewPr varScale="1">
        <p:scale>
          <a:sx n="83" d="100"/>
          <a:sy n="83" d="100"/>
        </p:scale>
        <p:origin x="-112" y="-3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81913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af4b118b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af4b118b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133bf9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133bf9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733219" y="2235351"/>
            <a:ext cx="385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630600" y="136800"/>
            <a:ext cx="7893000" cy="185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30600" y="3228375"/>
            <a:ext cx="7893000" cy="127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1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586725" y="1353788"/>
            <a:ext cx="79707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86725" y="2968388"/>
            <a:ext cx="79707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3">
  <p:cSld name="TITLE_3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  <a:defRPr sz="52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  <a:defRPr sz="28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509550" y="1921350"/>
            <a:ext cx="8124900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-125" y="5045700"/>
            <a:ext cx="9144000" cy="9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" name="Google Shape;23;p4"/>
          <p:cNvCxnSpPr/>
          <p:nvPr/>
        </p:nvCxnSpPr>
        <p:spPr>
          <a:xfrm>
            <a:off x="419425" y="1154195"/>
            <a:ext cx="385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311700" y="1417800"/>
            <a:ext cx="8520600" cy="31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5"/>
          <p:cNvCxnSpPr/>
          <p:nvPr/>
        </p:nvCxnSpPr>
        <p:spPr>
          <a:xfrm>
            <a:off x="419425" y="1154195"/>
            <a:ext cx="385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311700" y="1417950"/>
            <a:ext cx="3999900" cy="31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4832400" y="1417950"/>
            <a:ext cx="3999900" cy="31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7"/>
          <p:cNvCxnSpPr/>
          <p:nvPr/>
        </p:nvCxnSpPr>
        <p:spPr>
          <a:xfrm>
            <a:off x="411044" y="1417772"/>
            <a:ext cx="385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11700" y="1640350"/>
            <a:ext cx="2808000" cy="292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8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/>
          <p:nvPr/>
        </p:nvSpPr>
        <p:spPr>
          <a:xfrm>
            <a:off x="4572000" y="-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8" name="Google Shape;4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265500" y="1084625"/>
            <a:ext cx="4045200" cy="170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200" cy="142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lue-gold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417800"/>
            <a:ext cx="8520600" cy="31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5200"/>
              <a:buFont typeface="Yellowtail"/>
              <a:buNone/>
            </a:pPr>
            <a:r>
              <a:rPr lang="en" sz="7200" i="0" u="none" strike="noStrike" cap="none">
                <a:solidFill>
                  <a:srgbClr val="00FFFF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Synthesis Party!</a:t>
            </a:r>
            <a:endParaRPr sz="7200">
              <a:solidFill>
                <a:srgbClr val="00FFFF"/>
              </a:solidFill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800"/>
              <a:buFont typeface="Neuton"/>
              <a:buNone/>
            </a:pPr>
            <a:r>
              <a:rPr lang="en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“talking” with the texts</a:t>
            </a:r>
            <a:endParaRPr>
              <a:solidFill>
                <a:schemeClr val="accent6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D687BE4-DE76-5995-CEDC-1F63D4A0D139}"/>
              </a:ext>
            </a:extLst>
          </p:cNvPr>
          <p:cNvSpPr txBox="1"/>
          <p:nvPr/>
        </p:nvSpPr>
        <p:spPr>
          <a:xfrm>
            <a:off x="3489011" y="4398925"/>
            <a:ext cx="2165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Adapted by Katie Storms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subTitle" idx="1"/>
          </p:nvPr>
        </p:nvSpPr>
        <p:spPr>
          <a:xfrm>
            <a:off x="150075" y="2278500"/>
            <a:ext cx="4045200" cy="5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Fredericka the Great"/>
                <a:ea typeface="Fredericka the Great"/>
                <a:cs typeface="Fredericka the Great"/>
                <a:sym typeface="Fredericka the Great"/>
              </a:rPr>
              <a:t>“pre-party”</a:t>
            </a:r>
            <a:endParaRPr sz="4800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ABeeZee"/>
                <a:ea typeface="ABeeZee"/>
                <a:cs typeface="ABeeZee"/>
                <a:sym typeface="ABeeZee"/>
              </a:rPr>
              <a:t>QUICKLY</a:t>
            </a:r>
            <a:r>
              <a:rPr lang="en" sz="2400" b="1">
                <a:solidFill>
                  <a:schemeClr val="lt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">
                <a:solidFill>
                  <a:schemeClr val="lt1"/>
                </a:solidFill>
                <a:latin typeface="ABeeZee"/>
                <a:ea typeface="ABeeZee"/>
                <a:cs typeface="ABeeZee"/>
                <a:sym typeface="ABeeZee"/>
              </a:rPr>
              <a:t>READ EACH SOURCE</a:t>
            </a:r>
            <a:endParaRPr>
              <a:solidFill>
                <a:schemeClr val="lt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eucha"/>
              <a:buAutoNum type="arabicPeriod"/>
            </a:pPr>
            <a:r>
              <a:rPr lang="en" sz="2400">
                <a:solidFill>
                  <a:schemeClr val="lt1"/>
                </a:solidFill>
                <a:latin typeface="Neucha"/>
                <a:ea typeface="Neucha"/>
                <a:cs typeface="Neucha"/>
                <a:sym typeface="Neucha"/>
              </a:rPr>
              <a:t>Annotate important and interesting ideas</a:t>
            </a:r>
            <a:endParaRPr sz="2400">
              <a:solidFill>
                <a:schemeClr val="lt1"/>
              </a:solidFill>
              <a:latin typeface="Neucha"/>
              <a:ea typeface="Neucha"/>
              <a:cs typeface="Neucha"/>
              <a:sym typeface="Neucha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eucha"/>
              <a:buAutoNum type="arabicPeriod"/>
            </a:pPr>
            <a:r>
              <a:rPr lang="en" sz="2400">
                <a:solidFill>
                  <a:schemeClr val="lt1"/>
                </a:solidFill>
                <a:latin typeface="Neucha"/>
                <a:ea typeface="Neucha"/>
                <a:cs typeface="Neucha"/>
                <a:sym typeface="Neucha"/>
              </a:rPr>
              <a:t>Identify claim</a:t>
            </a:r>
            <a:endParaRPr sz="2400">
              <a:solidFill>
                <a:schemeClr val="lt1"/>
              </a:solidFill>
              <a:latin typeface="Neucha"/>
              <a:ea typeface="Neucha"/>
              <a:cs typeface="Neucha"/>
              <a:sym typeface="Neucha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eucha"/>
              <a:buAutoNum type="arabicPeriod"/>
            </a:pPr>
            <a:r>
              <a:rPr lang="en" sz="2400">
                <a:solidFill>
                  <a:schemeClr val="lt1"/>
                </a:solidFill>
                <a:latin typeface="Neucha"/>
                <a:ea typeface="Neucha"/>
                <a:cs typeface="Neucha"/>
                <a:sym typeface="Neucha"/>
              </a:rPr>
              <a:t>How does it relate to YOUR opinion?</a:t>
            </a:r>
            <a:endParaRPr sz="2400">
              <a:solidFill>
                <a:schemeClr val="lt1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908423" y="1397982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</a:pP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ROUND 1	</a:t>
            </a:r>
            <a:r>
              <a:rPr lang="en" sz="30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	</a:t>
            </a:r>
            <a: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/>
            </a:r>
            <a:b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</a:br>
            <a:r>
              <a:rPr lang="en" sz="3600" b="0" dirty="0" smtClean="0">
                <a:latin typeface="Neucha"/>
                <a:ea typeface="Neucha"/>
                <a:cs typeface="Neucha"/>
                <a:sym typeface="Neucha"/>
              </a:rPr>
              <a:t>At </a:t>
            </a:r>
            <a:r>
              <a:rPr lang="en" sz="3600" b="0" dirty="0">
                <a:latin typeface="Neucha"/>
                <a:ea typeface="Neucha"/>
                <a:cs typeface="Neucha"/>
                <a:sym typeface="Neucha"/>
              </a:rPr>
              <a:t>each source, comment on . . </a:t>
            </a:r>
            <a:endParaRPr sz="3000" b="0" dirty="0">
              <a:solidFill>
                <a:srgbClr val="00FFFF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827882" y="2468998"/>
            <a:ext cx="6656700" cy="1968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eucha"/>
              <a:buAutoNum type="arabicPeriod"/>
            </a:pPr>
            <a:r>
              <a:rPr lang="en" sz="3600" i="0" u="none" strike="noStrike" cap="none" dirty="0">
                <a:latin typeface="Neucha"/>
                <a:ea typeface="Neucha"/>
                <a:cs typeface="Neucha"/>
                <a:sym typeface="Neucha"/>
              </a:rPr>
              <a:t>Credibility (how you know)</a:t>
            </a:r>
            <a:endParaRPr dirty="0">
              <a:latin typeface="Neucha"/>
              <a:ea typeface="Neucha"/>
              <a:cs typeface="Neucha"/>
              <a:sym typeface="Neucha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eucha"/>
              <a:buAutoNum type="arabicPeriod"/>
            </a:pPr>
            <a:r>
              <a:rPr lang="en" sz="3600" i="0" u="none" strike="noStrike" cap="none" dirty="0">
                <a:latin typeface="Neucha"/>
                <a:ea typeface="Neucha"/>
                <a:cs typeface="Neucha"/>
                <a:sym typeface="Neucha"/>
              </a:rPr>
              <a:t>Interesting/i</a:t>
            </a:r>
            <a:r>
              <a:rPr lang="en" sz="3600" dirty="0">
                <a:latin typeface="Neucha"/>
                <a:ea typeface="Neucha"/>
                <a:cs typeface="Neucha"/>
                <a:sym typeface="Neucha"/>
              </a:rPr>
              <a:t>mportant</a:t>
            </a:r>
            <a:r>
              <a:rPr lang="en" sz="3600" i="0" u="none" strike="noStrike" cap="none" dirty="0">
                <a:latin typeface="Neucha"/>
                <a:ea typeface="Neucha"/>
                <a:cs typeface="Neucha"/>
                <a:sym typeface="Neucha"/>
              </a:rPr>
              <a:t> facts</a:t>
            </a:r>
            <a:endParaRPr dirty="0">
              <a:latin typeface="Neucha"/>
              <a:ea typeface="Neucha"/>
              <a:cs typeface="Neucha"/>
              <a:sym typeface="Neucha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eucha"/>
              <a:buAutoNum type="arabicPeriod"/>
            </a:pPr>
            <a:r>
              <a:rPr lang="en" sz="3600" dirty="0">
                <a:latin typeface="Neucha"/>
                <a:ea typeface="Neucha"/>
                <a:cs typeface="Neucha"/>
                <a:sym typeface="Neucha"/>
              </a:rPr>
              <a:t>10 word summary</a:t>
            </a:r>
            <a:endParaRPr dirty="0">
              <a:latin typeface="Neucha"/>
              <a:ea typeface="Neucha"/>
              <a:cs typeface="Neucha"/>
              <a:sym typeface="Neucha"/>
            </a:endParaRPr>
          </a:p>
        </p:txBody>
      </p:sp>
    </p:spTree>
    <p:extLst>
      <p:ext uri="{BB962C8B-B14F-4D97-AF65-F5344CB8AC3E}">
        <p14:creationId xmlns:p14="http://schemas.microsoft.com/office/powerpoint/2010/main" val="2864555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908423" y="1397982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</a:pP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ROUND </a:t>
            </a:r>
            <a:r>
              <a:rPr lang="en-US" sz="48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2</a:t>
            </a: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</a:t>
            </a:r>
            <a:r>
              <a:rPr lang="en" sz="30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	</a:t>
            </a:r>
            <a: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/>
            </a:r>
            <a:b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</a:br>
            <a:r>
              <a:rPr lang="en" sz="3600" b="0" dirty="0" smtClean="0">
                <a:latin typeface="Neucha"/>
                <a:ea typeface="Neucha"/>
                <a:cs typeface="Neucha"/>
                <a:sym typeface="Neucha"/>
              </a:rPr>
              <a:t>At </a:t>
            </a:r>
            <a:r>
              <a:rPr lang="en" sz="3600" b="0" dirty="0">
                <a:latin typeface="Neucha"/>
                <a:ea typeface="Neucha"/>
                <a:cs typeface="Neucha"/>
                <a:sym typeface="Neucha"/>
              </a:rPr>
              <a:t>each source, comment on . . </a:t>
            </a:r>
            <a:endParaRPr sz="3000" b="0" dirty="0">
              <a:solidFill>
                <a:srgbClr val="00FFFF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Google Shape;91;p17"/>
          <p:cNvSpPr txBox="1">
            <a:spLocks/>
          </p:cNvSpPr>
          <p:nvPr/>
        </p:nvSpPr>
        <p:spPr>
          <a:xfrm>
            <a:off x="628975" y="2354500"/>
            <a:ext cx="7942500" cy="32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-457200">
              <a:lnSpc>
                <a:spcPct val="100000"/>
              </a:lnSpc>
              <a:buSzPts val="3600"/>
              <a:buFont typeface="Neucha"/>
              <a:buAutoNum type="arabicPeriod"/>
            </a:pPr>
            <a:r>
              <a:rPr lang="en" sz="3600" smtClean="0">
                <a:latin typeface="Neucha"/>
                <a:ea typeface="Neucha"/>
                <a:cs typeface="Neucha"/>
                <a:sym typeface="Neucha"/>
              </a:rPr>
              <a:t>How this source </a:t>
            </a:r>
            <a:r>
              <a:rPr lang="en" sz="3600" smtClean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AGREES </a:t>
            </a:r>
            <a:r>
              <a:rPr lang="en" sz="3600" smtClean="0">
                <a:latin typeface="Neucha"/>
                <a:ea typeface="Neucha"/>
                <a:cs typeface="Neucha"/>
                <a:sym typeface="Neucha"/>
              </a:rPr>
              <a:t>with another source.</a:t>
            </a:r>
            <a:endParaRPr lang="en" smtClean="0">
              <a:latin typeface="Neucha"/>
              <a:ea typeface="Neucha"/>
              <a:cs typeface="Neucha"/>
              <a:sym typeface="Neucha"/>
            </a:endParaRPr>
          </a:p>
          <a:p>
            <a:pPr indent="-457200">
              <a:lnSpc>
                <a:spcPct val="100000"/>
              </a:lnSpc>
              <a:buSzPts val="3600"/>
              <a:buFont typeface="Neucha"/>
              <a:buAutoNum type="arabicPeriod"/>
            </a:pPr>
            <a:r>
              <a:rPr lang="en" sz="3600" smtClean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Specific detail</a:t>
            </a:r>
            <a:r>
              <a:rPr lang="en" sz="3600" smtClean="0">
                <a:latin typeface="Neucha"/>
                <a:ea typeface="Neucha"/>
                <a:cs typeface="Neucha"/>
                <a:sym typeface="Neucha"/>
              </a:rPr>
              <a:t> that you could use to show that agreement.</a:t>
            </a:r>
            <a:endParaRPr lang="en" dirty="0">
              <a:latin typeface="Neucha"/>
              <a:ea typeface="Neucha"/>
              <a:cs typeface="Neucha"/>
              <a:sym typeface="Neucha"/>
            </a:endParaRPr>
          </a:p>
        </p:txBody>
      </p:sp>
    </p:spTree>
    <p:extLst>
      <p:ext uri="{BB962C8B-B14F-4D97-AF65-F5344CB8AC3E}">
        <p14:creationId xmlns:p14="http://schemas.microsoft.com/office/powerpoint/2010/main" val="277498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908423" y="1397982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</a:pP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ROUND </a:t>
            </a:r>
            <a:r>
              <a:rPr lang="en-US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3</a:t>
            </a: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</a:t>
            </a:r>
            <a:r>
              <a:rPr lang="en" sz="30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	</a:t>
            </a:r>
            <a: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/>
            </a:r>
            <a:b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</a:br>
            <a:r>
              <a:rPr lang="en" sz="3600" b="0" dirty="0" smtClean="0">
                <a:latin typeface="Neucha"/>
                <a:ea typeface="Neucha"/>
                <a:cs typeface="Neucha"/>
                <a:sym typeface="Neucha"/>
              </a:rPr>
              <a:t>At </a:t>
            </a:r>
            <a:r>
              <a:rPr lang="en" sz="3600" b="0" dirty="0">
                <a:latin typeface="Neucha"/>
                <a:ea typeface="Neucha"/>
                <a:cs typeface="Neucha"/>
                <a:sym typeface="Neucha"/>
              </a:rPr>
              <a:t>each source, comment on . . </a:t>
            </a:r>
            <a:endParaRPr sz="3000" b="0" dirty="0">
              <a:solidFill>
                <a:srgbClr val="00FFFF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Google Shape;97;p18"/>
          <p:cNvSpPr txBox="1">
            <a:spLocks/>
          </p:cNvSpPr>
          <p:nvPr/>
        </p:nvSpPr>
        <p:spPr>
          <a:xfrm>
            <a:off x="464100" y="2411810"/>
            <a:ext cx="8520600" cy="31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-457200">
              <a:lnSpc>
                <a:spcPct val="100000"/>
              </a:lnSpc>
              <a:buClr>
                <a:srgbClr val="FFFFFF"/>
              </a:buClr>
              <a:buSzPts val="3600"/>
              <a:buFont typeface="Neucha"/>
              <a:buAutoNum type="arabicPeriod"/>
            </a:pPr>
            <a:r>
              <a:rPr lang="en" sz="3600" smtClean="0">
                <a:solidFill>
                  <a:srgbClr val="FFFFFF"/>
                </a:solidFill>
                <a:latin typeface="Neucha"/>
                <a:ea typeface="Neucha"/>
                <a:cs typeface="Neucha"/>
                <a:sym typeface="Neucha"/>
              </a:rPr>
              <a:t>How this source </a:t>
            </a:r>
            <a:r>
              <a:rPr lang="en" sz="3600" smtClean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DISAGREES </a:t>
            </a:r>
            <a:r>
              <a:rPr lang="en" sz="3600" smtClean="0">
                <a:solidFill>
                  <a:srgbClr val="FFFFFF"/>
                </a:solidFill>
                <a:latin typeface="Neucha"/>
                <a:ea typeface="Neucha"/>
                <a:cs typeface="Neucha"/>
                <a:sym typeface="Neucha"/>
              </a:rPr>
              <a:t>with another source.</a:t>
            </a:r>
            <a:endParaRPr lang="en" smtClean="0">
              <a:solidFill>
                <a:srgbClr val="FFFFFF"/>
              </a:solidFill>
              <a:latin typeface="Neucha"/>
              <a:ea typeface="Neucha"/>
              <a:cs typeface="Neucha"/>
              <a:sym typeface="Neucha"/>
            </a:endParaRPr>
          </a:p>
          <a:p>
            <a:pPr indent="-457200">
              <a:lnSpc>
                <a:spcPct val="100000"/>
              </a:lnSpc>
              <a:buClr>
                <a:srgbClr val="FFFFFF"/>
              </a:buClr>
              <a:buSzPts val="3600"/>
              <a:buFont typeface="Neucha"/>
              <a:buAutoNum type="arabicPeriod"/>
            </a:pPr>
            <a:r>
              <a:rPr lang="en" sz="3600" smtClean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Specific detail</a:t>
            </a:r>
            <a:r>
              <a:rPr lang="en" sz="3600" smtClean="0">
                <a:solidFill>
                  <a:srgbClr val="FFFFFF"/>
                </a:solidFill>
                <a:latin typeface="Neucha"/>
                <a:ea typeface="Neucha"/>
                <a:cs typeface="Neucha"/>
                <a:sym typeface="Neucha"/>
              </a:rPr>
              <a:t> that you could use to show that conflict.</a:t>
            </a:r>
            <a:endParaRPr lang="en" dirty="0">
              <a:solidFill>
                <a:srgbClr val="FFFFFF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</p:spTree>
    <p:extLst>
      <p:ext uri="{BB962C8B-B14F-4D97-AF65-F5344CB8AC3E}">
        <p14:creationId xmlns:p14="http://schemas.microsoft.com/office/powerpoint/2010/main" val="239180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908423" y="755298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</a:pP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ROUND </a:t>
            </a:r>
            <a:r>
              <a:rPr lang="en-US" sz="48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4</a:t>
            </a:r>
            <a:r>
              <a:rPr lang="en" sz="48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</a:t>
            </a:r>
            <a:r>
              <a:rPr lang="en" sz="3000" b="0" dirty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>		</a:t>
            </a:r>
            <a: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  <a:t/>
            </a:r>
            <a:br>
              <a:rPr lang="en-US" sz="3000" b="0" dirty="0" smtClean="0">
                <a:solidFill>
                  <a:srgbClr val="00FFFF"/>
                </a:solidFill>
                <a:latin typeface="Neucha"/>
                <a:ea typeface="Neucha"/>
                <a:cs typeface="Neucha"/>
                <a:sym typeface="Neucha"/>
              </a:rPr>
            </a:br>
            <a:r>
              <a:rPr lang="en" sz="3600" b="0" dirty="0" smtClean="0">
                <a:latin typeface="Neucha"/>
                <a:ea typeface="Neucha"/>
                <a:cs typeface="Neucha"/>
                <a:sym typeface="Neucha"/>
              </a:rPr>
              <a:t>At </a:t>
            </a:r>
            <a:r>
              <a:rPr lang="en" sz="3600" b="0" dirty="0">
                <a:latin typeface="Neucha"/>
                <a:ea typeface="Neucha"/>
                <a:cs typeface="Neucha"/>
                <a:sym typeface="Neucha"/>
              </a:rPr>
              <a:t>each source, comment on . . </a:t>
            </a:r>
            <a:endParaRPr sz="3000" b="0" dirty="0">
              <a:solidFill>
                <a:srgbClr val="00FFFF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5" name="Google Shape;103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eucha"/>
              <a:buAutoNum type="arabicPeriod"/>
            </a:pPr>
            <a:r>
              <a:rPr lang="en" sz="3600" dirty="0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rPr>
              <a:t>How this source compliments </a:t>
            </a:r>
            <a:r>
              <a:rPr lang="en" sz="3600" dirty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YOUR </a:t>
            </a:r>
            <a:r>
              <a:rPr lang="en" sz="3600" dirty="0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rPr>
              <a:t>viewpoint (either </a:t>
            </a:r>
            <a:r>
              <a:rPr lang="en" sz="3600" dirty="0">
                <a:latin typeface="Neucha"/>
                <a:ea typeface="Neucha"/>
                <a:cs typeface="Neucha"/>
                <a:sym typeface="Neucha"/>
              </a:rPr>
              <a:t>in support or as a counter</a:t>
            </a:r>
            <a:r>
              <a:rPr lang="en" sz="3600" dirty="0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rPr>
              <a:t>)</a:t>
            </a:r>
            <a:endParaRPr sz="3600" dirty="0">
              <a:solidFill>
                <a:schemeClr val="dk1"/>
              </a:solidFill>
              <a:latin typeface="Neucha"/>
              <a:ea typeface="Neucha"/>
              <a:cs typeface="Neucha"/>
              <a:sym typeface="Neucha"/>
            </a:endParaRPr>
          </a:p>
          <a:p>
            <a:pPr marL="4572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eucha"/>
              <a:buAutoNum type="arabicPeriod"/>
            </a:pPr>
            <a:r>
              <a:rPr lang="en" sz="3600" dirty="0">
                <a:solidFill>
                  <a:schemeClr val="accent6"/>
                </a:solidFill>
                <a:latin typeface="Neucha"/>
                <a:ea typeface="Neucha"/>
                <a:cs typeface="Neucha"/>
                <a:sym typeface="Neucha"/>
              </a:rPr>
              <a:t>Specific detail</a:t>
            </a:r>
            <a:r>
              <a:rPr lang="en" sz="3600" dirty="0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rPr>
              <a:t> that you could use to show that connection.</a:t>
            </a:r>
            <a:endParaRPr sz="3600" dirty="0">
              <a:solidFill>
                <a:srgbClr val="000000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</p:spTree>
    <p:extLst>
      <p:ext uri="{BB962C8B-B14F-4D97-AF65-F5344CB8AC3E}">
        <p14:creationId xmlns:p14="http://schemas.microsoft.com/office/powerpoint/2010/main" val="1972215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subTitle" idx="1"/>
          </p:nvPr>
        </p:nvSpPr>
        <p:spPr>
          <a:xfrm>
            <a:off x="252675" y="2087700"/>
            <a:ext cx="4045200" cy="96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latin typeface="Fredericka the Great"/>
                <a:ea typeface="Fredericka the Great"/>
                <a:cs typeface="Fredericka the Great"/>
                <a:sym typeface="Fredericka the Great"/>
              </a:rPr>
              <a:t>“</a:t>
            </a:r>
            <a:r>
              <a:rPr lang="en-US" sz="4800" dirty="0" smtClean="0">
                <a:latin typeface="Fredericka the Great"/>
                <a:ea typeface="Fredericka the Great"/>
                <a:cs typeface="Fredericka the Great"/>
                <a:sym typeface="Fredericka the Great"/>
              </a:rPr>
              <a:t>A</a:t>
            </a:r>
            <a:r>
              <a:rPr lang="en" sz="4800" dirty="0" smtClean="0">
                <a:latin typeface="Fredericka the Great"/>
                <a:ea typeface="Fredericka the Great"/>
                <a:cs typeface="Fredericka the Great"/>
                <a:sym typeface="Fredericka the Great"/>
              </a:rPr>
              <a:t>fter-</a:t>
            </a:r>
            <a:r>
              <a:rPr lang="en-US" sz="4800" smtClean="0">
                <a:latin typeface="Fredericka the Great"/>
                <a:ea typeface="Fredericka the Great"/>
                <a:cs typeface="Fredericka the Great"/>
                <a:sym typeface="Fredericka the Great"/>
              </a:rPr>
              <a:t>P</a:t>
            </a:r>
            <a:r>
              <a:rPr lang="en" sz="4800" smtClean="0">
                <a:latin typeface="Fredericka the Great"/>
                <a:ea typeface="Fredericka the Great"/>
                <a:cs typeface="Fredericka the Great"/>
                <a:sym typeface="Fredericka the Great"/>
              </a:rPr>
              <a:t>arty</a:t>
            </a:r>
            <a:r>
              <a:rPr lang="en" sz="4800">
                <a:latin typeface="Fredericka the Great"/>
                <a:ea typeface="Fredericka the Great"/>
                <a:cs typeface="Fredericka the Great"/>
                <a:sym typeface="Fredericka the Great"/>
              </a:rPr>
              <a:t>”</a:t>
            </a:r>
            <a:endParaRPr sz="4800" dirty="0">
              <a:latin typeface="Fredericka the Great"/>
              <a:ea typeface="Fredericka the Great"/>
              <a:cs typeface="Fredericka the Great"/>
              <a:sym typeface="Fredericka the Great"/>
            </a:endParaRPr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2"/>
          </p:nvPr>
        </p:nvSpPr>
        <p:spPr>
          <a:xfrm>
            <a:off x="4681973" y="724200"/>
            <a:ext cx="4094527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solidFill>
                  <a:schemeClr val="lt1"/>
                </a:solidFill>
                <a:latin typeface="ABeeZee"/>
                <a:ea typeface="ABeeZee"/>
                <a:cs typeface="ABeeZee"/>
                <a:sym typeface="ABeeZee"/>
              </a:rPr>
              <a:t>Thesis Statement</a:t>
            </a:r>
            <a:endParaRPr sz="3200" b="1" u="sng" dirty="0">
              <a:solidFill>
                <a:schemeClr val="lt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200" dirty="0">
                <a:solidFill>
                  <a:schemeClr val="lt1"/>
                </a:solidFill>
                <a:latin typeface="Neucha"/>
                <a:ea typeface="Neucha"/>
                <a:cs typeface="Neucha"/>
                <a:sym typeface="Neucha"/>
              </a:rPr>
              <a:t>Develop a thesis that you would use for this essay prompt. Use the guide provided if needed.</a:t>
            </a:r>
            <a:endParaRPr sz="3200" dirty="0">
              <a:solidFill>
                <a:schemeClr val="lt1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ue &amp; Gold">
  <a:themeElements>
    <a:clrScheme name="Blue &amp; Gold">
      <a:dk1>
        <a:srgbClr val="FFFFFF"/>
      </a:dk1>
      <a:lt1>
        <a:srgbClr val="01AFD1"/>
      </a:lt1>
      <a:dk2>
        <a:srgbClr val="1E2D31"/>
      </a:dk2>
      <a:lt2>
        <a:srgbClr val="BFC7CA"/>
      </a:lt2>
      <a:accent1>
        <a:srgbClr val="006F85"/>
      </a:accent1>
      <a:accent2>
        <a:srgbClr val="AF4345"/>
      </a:accent2>
      <a:accent3>
        <a:srgbClr val="47D06A"/>
      </a:accent3>
      <a:accent4>
        <a:srgbClr val="F58F8F"/>
      </a:accent4>
      <a:accent5>
        <a:srgbClr val="F6CD4C"/>
      </a:accent5>
      <a:accent6>
        <a:srgbClr val="F8E71C"/>
      </a:accent6>
      <a:hlink>
        <a:srgbClr val="F6CD4C"/>
      </a:hlink>
      <a:folHlink>
        <a:srgbClr val="F6CD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144</Words>
  <Application>Microsoft Macintosh PowerPoint</Application>
  <PresentationFormat>On-screen Show (16:9)</PresentationFormat>
  <Paragraphs>24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Blue &amp; Gold</vt:lpstr>
      <vt:lpstr>Synthesis Party!</vt:lpstr>
      <vt:lpstr>PowerPoint Presentation</vt:lpstr>
      <vt:lpstr>ROUND 1    At each source, comment on . . </vt:lpstr>
      <vt:lpstr>ROUND 2    At each source, comment on . . </vt:lpstr>
      <vt:lpstr>ROUND 3    At each source, comment on . . </vt:lpstr>
      <vt:lpstr>ROUND 4    At each source, comment on . 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 Party!</dc:title>
  <cp:lastModifiedBy>Sandra Effinger</cp:lastModifiedBy>
  <cp:revision>2</cp:revision>
  <dcterms:modified xsi:type="dcterms:W3CDTF">2022-11-17T05:55:36Z</dcterms:modified>
</cp:coreProperties>
</file>